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8" r:id="rId5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00"/>
    <a:srgbClr val="D81E00"/>
    <a:srgbClr val="FF2600"/>
    <a:srgbClr val="EBEBEB"/>
    <a:srgbClr val="D2F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91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71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44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46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80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39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13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3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61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90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31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8EA82-32F5-42D9-8F28-7E9751EC964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C603-388B-4AA8-A99B-89BE2D2D94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7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854048-7077-3948-B907-11360235EADF}"/>
              </a:ext>
            </a:extLst>
          </p:cNvPr>
          <p:cNvSpPr/>
          <p:nvPr/>
        </p:nvSpPr>
        <p:spPr>
          <a:xfrm>
            <a:off x="7080737" y="5775019"/>
            <a:ext cx="2849879" cy="1754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/>
          </a:p>
        </p:txBody>
      </p:sp>
      <p:sp>
        <p:nvSpPr>
          <p:cNvPr id="7" name="ZoneTexte 6"/>
          <p:cNvSpPr txBox="1"/>
          <p:nvPr/>
        </p:nvSpPr>
        <p:spPr>
          <a:xfrm>
            <a:off x="9972874" y="1106715"/>
            <a:ext cx="3358809" cy="210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3" dirty="0"/>
              <a:t>Superbe villa de 250 m² habitables au cœur de la Provence,</a:t>
            </a:r>
            <a:br>
              <a:rPr lang="fr-FR" sz="1383" dirty="0"/>
            </a:br>
            <a:r>
              <a:rPr lang="fr-FR" sz="1383" dirty="0"/>
              <a:t>Située dans le pays d’Aix, à la sortie de La Roque d’</a:t>
            </a:r>
            <a:r>
              <a:rPr lang="fr-FR" sz="1383" dirty="0" err="1"/>
              <a:t>Antheron</a:t>
            </a:r>
            <a:r>
              <a:rPr lang="fr-FR" sz="1383" dirty="0"/>
              <a:t> et à l’entrée de </a:t>
            </a:r>
            <a:r>
              <a:rPr lang="fr-FR" sz="1383" dirty="0" err="1"/>
              <a:t>Charleval</a:t>
            </a:r>
            <a:r>
              <a:rPr lang="fr-FR" sz="1383" dirty="0"/>
              <a:t>.</a:t>
            </a:r>
            <a:br>
              <a:rPr lang="fr-FR" sz="1383" dirty="0"/>
            </a:br>
            <a:r>
              <a:rPr lang="fr-FR" sz="1383" dirty="0"/>
              <a:t>Magnifique villa provençale au calme absolu, composée de 5 magnifiques chambres, grand salon équipé d’un coffre-fort, cheminée, magnifique balcon, grande cuisine indépendante, 2 salles de bain et 2 </a:t>
            </a:r>
            <a:r>
              <a:rPr lang="fr-FR" sz="1383" dirty="0" err="1"/>
              <a:t>wc</a:t>
            </a:r>
            <a:r>
              <a:rPr lang="fr-FR" sz="1383" dirty="0"/>
              <a:t>, grande buanderie, beaucoup de luminosité et de soleil, faible consommation d’énergie, logement très économe.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6" b="5326"/>
          <a:stretch/>
        </p:blipFill>
        <p:spPr>
          <a:xfrm>
            <a:off x="-63446" y="-18272"/>
            <a:ext cx="9928232" cy="58231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" y="5886599"/>
            <a:ext cx="1838469" cy="10919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20" y="5886599"/>
            <a:ext cx="1838470" cy="109192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11" y="5886599"/>
            <a:ext cx="1838470" cy="10919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61BD65-2398-E84B-9A52-633497F8E815}"/>
              </a:ext>
            </a:extLst>
          </p:cNvPr>
          <p:cNvSpPr/>
          <p:nvPr/>
        </p:nvSpPr>
        <p:spPr>
          <a:xfrm>
            <a:off x="9380953" y="-18272"/>
            <a:ext cx="4058822" cy="1067400"/>
          </a:xfrm>
          <a:prstGeom prst="rect">
            <a:avLst/>
          </a:prstGeom>
          <a:solidFill>
            <a:srgbClr val="D81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/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15ECEB0D-4DD7-084B-A640-6A46F566B752}"/>
              </a:ext>
            </a:extLst>
          </p:cNvPr>
          <p:cNvSpPr/>
          <p:nvPr/>
        </p:nvSpPr>
        <p:spPr>
          <a:xfrm rot="10800000">
            <a:off x="9380953" y="1049127"/>
            <a:ext cx="483833" cy="354732"/>
          </a:xfrm>
          <a:prstGeom prst="rtTriangle">
            <a:avLst/>
          </a:prstGeom>
          <a:solidFill>
            <a:srgbClr val="AB1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/>
          </a:p>
        </p:txBody>
      </p:sp>
      <p:sp>
        <p:nvSpPr>
          <p:cNvPr id="15" name="ZoneTexte 14"/>
          <p:cNvSpPr txBox="1"/>
          <p:nvPr/>
        </p:nvSpPr>
        <p:spPr>
          <a:xfrm>
            <a:off x="9318719" y="777"/>
            <a:ext cx="4121055" cy="68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VILLA D’EXCEPTION </a:t>
            </a:r>
          </a:p>
          <a:p>
            <a:pPr algn="ctr"/>
            <a:r>
              <a:rPr lang="fr-FR" sz="2263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EXPOSEE PLEIN SUD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0DA51C-497D-204E-B265-6EA7DC05DCB5}"/>
              </a:ext>
            </a:extLst>
          </p:cNvPr>
          <p:cNvSpPr/>
          <p:nvPr/>
        </p:nvSpPr>
        <p:spPr>
          <a:xfrm>
            <a:off x="10183757" y="623102"/>
            <a:ext cx="2390982" cy="38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263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AIX EN PROVENCE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4A3BA-8984-EF49-AAF5-A033D3B6506E}"/>
              </a:ext>
            </a:extLst>
          </p:cNvPr>
          <p:cNvSpPr/>
          <p:nvPr/>
        </p:nvSpPr>
        <p:spPr>
          <a:xfrm>
            <a:off x="9864786" y="4736787"/>
            <a:ext cx="3574989" cy="1067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63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1B7B57-03CC-5C48-A165-D0D618659026}"/>
              </a:ext>
            </a:extLst>
          </p:cNvPr>
          <p:cNvSpPr txBox="1"/>
          <p:nvPr/>
        </p:nvSpPr>
        <p:spPr>
          <a:xfrm>
            <a:off x="9864784" y="5058243"/>
            <a:ext cx="3574991" cy="38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Prix : nous consulter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17CAC6A-8647-9549-A084-A865B9FE3DD2}"/>
              </a:ext>
            </a:extLst>
          </p:cNvPr>
          <p:cNvSpPr txBox="1"/>
          <p:nvPr/>
        </p:nvSpPr>
        <p:spPr>
          <a:xfrm>
            <a:off x="9972874" y="4043961"/>
            <a:ext cx="3358809" cy="67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57" dirty="0"/>
              <a:t>Loi ALUR </a:t>
            </a:r>
            <a:br>
              <a:rPr lang="fr-FR" sz="1257" dirty="0"/>
            </a:br>
            <a:br>
              <a:rPr lang="fr-FR" sz="1257" dirty="0"/>
            </a:br>
            <a:r>
              <a:rPr lang="fr-FR" sz="1257" dirty="0"/>
              <a:t>Référence mandat :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6553FD88-DF38-8E4D-80E3-77209447B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4043" y="6839927"/>
            <a:ext cx="427915" cy="310181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34D056C8-DC88-8043-89D5-67356B08A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68066" y="5864380"/>
            <a:ext cx="427916" cy="427916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AA616185-7947-2C48-A527-7506BB8B78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68065" y="6774575"/>
            <a:ext cx="469304" cy="469304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34353F02-C47F-C242-B44D-B5FCC0603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21164" y="5863544"/>
            <a:ext cx="427915" cy="427915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35B1FCB-0E91-DF44-9115-B6F82428080F}"/>
              </a:ext>
            </a:extLst>
          </p:cNvPr>
          <p:cNvSpPr txBox="1"/>
          <p:nvPr/>
        </p:nvSpPr>
        <p:spPr>
          <a:xfrm>
            <a:off x="10578149" y="6306176"/>
            <a:ext cx="728393" cy="41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7" dirty="0">
                <a:solidFill>
                  <a:srgbClr val="C00000"/>
                </a:solidFill>
              </a:rPr>
              <a:t>Surface</a:t>
            </a:r>
            <a:br>
              <a:rPr lang="fr-FR" sz="1257" dirty="0">
                <a:solidFill>
                  <a:srgbClr val="C00000"/>
                </a:solidFill>
              </a:rPr>
            </a:br>
            <a:r>
              <a:rPr lang="fr-FR" sz="1257" dirty="0">
                <a:solidFill>
                  <a:srgbClr val="C00000"/>
                </a:solidFill>
              </a:rPr>
              <a:t>580 m</a:t>
            </a:r>
            <a:r>
              <a:rPr lang="fr-FR" sz="1257" baseline="30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15EC9AF-8A0B-4F43-9F2A-EB63CBCC7C8C}"/>
              </a:ext>
            </a:extLst>
          </p:cNvPr>
          <p:cNvSpPr txBox="1"/>
          <p:nvPr/>
        </p:nvSpPr>
        <p:spPr>
          <a:xfrm>
            <a:off x="12027774" y="6383450"/>
            <a:ext cx="728393" cy="41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7" dirty="0">
                <a:solidFill>
                  <a:srgbClr val="C00000"/>
                </a:solidFill>
              </a:rPr>
              <a:t>Pièces</a:t>
            </a:r>
            <a:br>
              <a:rPr lang="fr-FR" sz="1257" dirty="0">
                <a:solidFill>
                  <a:srgbClr val="C00000"/>
                </a:solidFill>
              </a:rPr>
            </a:br>
            <a:r>
              <a:rPr lang="fr-FR" sz="1257" dirty="0">
                <a:solidFill>
                  <a:srgbClr val="C00000"/>
                </a:solidFill>
              </a:rPr>
              <a:t>3</a:t>
            </a:r>
            <a:endParaRPr lang="fr-FR" sz="1257" baseline="30000" dirty="0">
              <a:solidFill>
                <a:srgbClr val="C0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409FF30-B5DE-E241-B4F9-22EA8D796067}"/>
              </a:ext>
            </a:extLst>
          </p:cNvPr>
          <p:cNvSpPr txBox="1"/>
          <p:nvPr/>
        </p:nvSpPr>
        <p:spPr>
          <a:xfrm>
            <a:off x="10540346" y="7128991"/>
            <a:ext cx="836218" cy="41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7" dirty="0">
                <a:solidFill>
                  <a:srgbClr val="C00000"/>
                </a:solidFill>
              </a:rPr>
              <a:t>Chambres</a:t>
            </a:r>
            <a:br>
              <a:rPr lang="fr-FR" sz="1257" dirty="0">
                <a:solidFill>
                  <a:srgbClr val="C00000"/>
                </a:solidFill>
              </a:rPr>
            </a:br>
            <a:r>
              <a:rPr lang="fr-FR" sz="1257" dirty="0">
                <a:solidFill>
                  <a:srgbClr val="C00000"/>
                </a:solidFill>
              </a:rPr>
              <a:t>2</a:t>
            </a:r>
            <a:endParaRPr lang="fr-FR" sz="1257" baseline="30000" dirty="0">
              <a:solidFill>
                <a:srgbClr val="C0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4C29FB1-1E95-704D-B995-16F50A2845EC}"/>
              </a:ext>
            </a:extLst>
          </p:cNvPr>
          <p:cNvSpPr txBox="1"/>
          <p:nvPr/>
        </p:nvSpPr>
        <p:spPr>
          <a:xfrm>
            <a:off x="11773647" y="7154749"/>
            <a:ext cx="1297665" cy="41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7" dirty="0">
                <a:solidFill>
                  <a:srgbClr val="C00000"/>
                </a:solidFill>
              </a:rPr>
              <a:t>Salle de bain</a:t>
            </a:r>
            <a:br>
              <a:rPr lang="fr-FR" sz="1257" dirty="0">
                <a:solidFill>
                  <a:srgbClr val="C00000"/>
                </a:solidFill>
              </a:rPr>
            </a:br>
            <a:r>
              <a:rPr lang="fr-FR" sz="1257" dirty="0">
                <a:solidFill>
                  <a:srgbClr val="C00000"/>
                </a:solidFill>
              </a:rPr>
              <a:t>1</a:t>
            </a:r>
            <a:endParaRPr lang="fr-FR" sz="1257" baseline="3000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47D04-8ADA-584C-AE8B-0A11B3A9364E}"/>
              </a:ext>
            </a:extLst>
          </p:cNvPr>
          <p:cNvSpPr/>
          <p:nvPr/>
        </p:nvSpPr>
        <p:spPr>
          <a:xfrm>
            <a:off x="262433" y="188561"/>
            <a:ext cx="1205206" cy="767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263" dirty="0"/>
              <a:t>Logo</a:t>
            </a: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76CADCD6-58A0-EC44-8C46-65A5B498E5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62582" y="7379526"/>
            <a:ext cx="1613488" cy="111859"/>
          </a:xfrm>
          <a:prstGeom prst="rect">
            <a:avLst/>
          </a:prstGeom>
        </p:spPr>
      </p:pic>
      <p:pic>
        <p:nvPicPr>
          <p:cNvPr id="10" name="Picture 4" descr="Accueil | FLASHIMMO">
            <a:extLst>
              <a:ext uri="{FF2B5EF4-FFF2-40B4-BE49-F238E27FC236}">
                <a16:creationId xmlns:a16="http://schemas.microsoft.com/office/drawing/2014/main" id="{C476E141-6DBD-AD4C-93E4-16096EF5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11" y="5876423"/>
            <a:ext cx="2677442" cy="16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gauche 4"/>
          <p:cNvSpPr/>
          <p:nvPr/>
        </p:nvSpPr>
        <p:spPr>
          <a:xfrm rot="10800000">
            <a:off x="8028894" y="6383450"/>
            <a:ext cx="375346" cy="17034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8" dirty="0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F772976-AEAF-F642-911A-07F708047EA4}"/>
              </a:ext>
            </a:extLst>
          </p:cNvPr>
          <p:cNvSpPr txBox="1"/>
          <p:nvPr/>
        </p:nvSpPr>
        <p:spPr>
          <a:xfrm>
            <a:off x="7970243" y="6335441"/>
            <a:ext cx="549908" cy="21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3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145</a:t>
            </a:r>
          </a:p>
        </p:txBody>
      </p:sp>
      <p:sp>
        <p:nvSpPr>
          <p:cNvPr id="34" name="Flèche gauche 4">
            <a:extLst>
              <a:ext uri="{FF2B5EF4-FFF2-40B4-BE49-F238E27FC236}">
                <a16:creationId xmlns:a16="http://schemas.microsoft.com/office/drawing/2014/main" id="{9BABB106-F863-4E4D-922B-4CC2ACC465EE}"/>
              </a:ext>
            </a:extLst>
          </p:cNvPr>
          <p:cNvSpPr/>
          <p:nvPr/>
        </p:nvSpPr>
        <p:spPr>
          <a:xfrm rot="10800000">
            <a:off x="9386507" y="6409459"/>
            <a:ext cx="375346" cy="170344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8" dirty="0">
              <a:solidFill>
                <a:schemeClr val="tx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29E303-26A7-F848-A490-FCE5EFFFF7A0}"/>
              </a:ext>
            </a:extLst>
          </p:cNvPr>
          <p:cNvSpPr txBox="1"/>
          <p:nvPr/>
        </p:nvSpPr>
        <p:spPr>
          <a:xfrm>
            <a:off x="9333957" y="6358678"/>
            <a:ext cx="549908" cy="30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3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835889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f3fd90-d8d9-474d-8ced-2b16cd59daf3" xsi:nil="true"/>
    <lcf76f155ced4ddcb4097134ff3c332f xmlns="8e5513b6-f7a7-4795-b08f-e3058e19b360">
      <Terms xmlns="http://schemas.microsoft.com/office/infopath/2007/PartnerControls"/>
    </lcf76f155ced4ddcb4097134ff3c332f>
    <SharedWithUsers xmlns="36f3fd90-d8d9-474d-8ced-2b16cd59daf3">
      <UserInfo>
        <DisplayName>Corentin CHALAYE-HENRI</DisplayName>
        <AccountId>12</AccountId>
        <AccountType/>
      </UserInfo>
      <UserInfo>
        <DisplayName>Elisa CAYUELA</DisplayName>
        <AccountId>9</AccountId>
        <AccountType/>
      </UserInfo>
    </SharedWithUsers>
    <MediaLengthInSeconds xmlns="8e5513b6-f7a7-4795-b08f-e3058e19b3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4BC552E8DA64387A04FBF4FD87288" ma:contentTypeVersion="15" ma:contentTypeDescription="Crée un document." ma:contentTypeScope="" ma:versionID="d2a01d4ac41e07856661289d9215c566">
  <xsd:schema xmlns:xsd="http://www.w3.org/2001/XMLSchema" xmlns:xs="http://www.w3.org/2001/XMLSchema" xmlns:p="http://schemas.microsoft.com/office/2006/metadata/properties" xmlns:ns2="36f3fd90-d8d9-474d-8ced-2b16cd59daf3" xmlns:ns3="8e5513b6-f7a7-4795-b08f-e3058e19b360" targetNamespace="http://schemas.microsoft.com/office/2006/metadata/properties" ma:root="true" ma:fieldsID="5a6db0372e9aef334b58276e15198b42" ns2:_="" ns3:_="">
    <xsd:import namespace="36f3fd90-d8d9-474d-8ced-2b16cd59daf3"/>
    <xsd:import namespace="8e5513b6-f7a7-4795-b08f-e3058e19b3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3fd90-d8d9-474d-8ced-2b16cd59da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68468b0-2d47-4ce2-8956-e2f7e8363676}" ma:internalName="TaxCatchAll" ma:showField="CatchAllData" ma:web="36f3fd90-d8d9-474d-8ced-2b16cd59da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513b6-f7a7-4795-b08f-e3058e19b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14db4539-164a-442b-b3e8-09c7e8c9c0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61A38-B82E-4FA3-BBC1-0AEBF9D01BC3}">
  <ds:schemaRefs>
    <ds:schemaRef ds:uri="http://schemas.microsoft.com/office/2006/metadata/properties"/>
    <ds:schemaRef ds:uri="http://schemas.microsoft.com/office/infopath/2007/PartnerControls"/>
    <ds:schemaRef ds:uri="36f3fd90-d8d9-474d-8ced-2b16cd59daf3"/>
    <ds:schemaRef ds:uri="8e5513b6-f7a7-4795-b08f-e3058e19b360"/>
  </ds:schemaRefs>
</ds:datastoreItem>
</file>

<file path=customXml/itemProps2.xml><?xml version="1.0" encoding="utf-8"?>
<ds:datastoreItem xmlns:ds="http://schemas.openxmlformats.org/officeDocument/2006/customXml" ds:itemID="{CBD3A0B7-9F20-44FF-908A-A92CCE602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BA789F-0E27-42AC-9F13-44E86FF308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f3fd90-d8d9-474d-8ced-2b16cd59daf3"/>
    <ds:schemaRef ds:uri="8e5513b6-f7a7-4795-b08f-e3058e19b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124</Words>
  <Application>Microsoft Office PowerPoint</Application>
  <PresentationFormat>Personnalisé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Fiona Taillefer</dc:creator>
  <cp:lastModifiedBy>Coralie COUDERC</cp:lastModifiedBy>
  <cp:revision>22</cp:revision>
  <dcterms:created xsi:type="dcterms:W3CDTF">2016-06-13T12:23:29Z</dcterms:created>
  <dcterms:modified xsi:type="dcterms:W3CDTF">2022-10-17T14:34:44Z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0x0101005994BC552E8DA64387A04FBF4FD87288</vt:lpwstr>
  </property>
  <property fmtid="{D5CDD505-2E9C-101B-9397-08002B2CF9AE}" pid="3" name="Order">
    <vt:r8>1025300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