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10691800" cx="7559675"/>
  <p:notesSz cx="6858000" cy="9144000"/>
  <p:embeddedFontLst>
    <p:embeddedFont>
      <p:font typeface="Open Sans"/>
      <p:regular r:id="rId6"/>
      <p:bold r:id="rId7"/>
      <p:italic r:id="rId8"/>
      <p:boldItalic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0" roundtripDataSignature="AMtx7miTM2ddQtNECF3u884zS2mM5+uO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0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OpenSans-boldItalic.fntdata"/><Relationship Id="rId5" Type="http://schemas.openxmlformats.org/officeDocument/2006/relationships/slide" Target="slides/slide1.xml"/><Relationship Id="rId6" Type="http://schemas.openxmlformats.org/officeDocument/2006/relationships/font" Target="fonts/OpenSans-regular.fntdata"/><Relationship Id="rId7" Type="http://schemas.openxmlformats.org/officeDocument/2006/relationships/font" Target="fonts/OpenSans-bold.fntdata"/><Relationship Id="rId8" Type="http://schemas.openxmlformats.org/officeDocument/2006/relationships/font" Target="fonts/OpenSans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566976" y="1749795"/>
            <a:ext cx="6425724" cy="37223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60"/>
              <a:buFont typeface="Calibri"/>
              <a:buNone/>
              <a:defRPr sz="49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944960" y="5615678"/>
            <a:ext cx="5669756" cy="2581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/>
            </a:lvl1pPr>
            <a:lvl2pPr lvl="1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None/>
              <a:defRPr sz="1653"/>
            </a:lvl2pPr>
            <a:lvl3pPr lvl="2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3pPr>
            <a:lvl4pPr lvl="3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4pPr>
            <a:lvl5pPr lvl="4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5pPr>
            <a:lvl6pPr lvl="5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6pPr>
            <a:lvl7pPr lvl="6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7pPr>
            <a:lvl8pPr lvl="7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8pPr>
            <a:lvl9pPr lvl="8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387910" y="2978019"/>
            <a:ext cx="6783857" cy="6520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1694512" y="4284621"/>
            <a:ext cx="9060817" cy="16300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-1612846" y="2701814"/>
            <a:ext cx="9060817" cy="47956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515791" y="2665532"/>
            <a:ext cx="6520220" cy="44474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60"/>
              <a:buFont typeface="Calibri"/>
              <a:buNone/>
              <a:defRPr sz="49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515791" y="7155103"/>
            <a:ext cx="6520220" cy="23388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653"/>
              <a:buNone/>
              <a:defRPr sz="1653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488"/>
              <a:buNone/>
              <a:defRPr sz="1488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519728" y="2846200"/>
            <a:ext cx="3212862" cy="6783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3827085" y="2846200"/>
            <a:ext cx="3212862" cy="6783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520712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520713" y="2620980"/>
            <a:ext cx="3198096" cy="12845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b="1" sz="1984"/>
            </a:lvl1pPr>
            <a:lvl2pPr indent="-2286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None/>
              <a:defRPr b="1" sz="1653"/>
            </a:lvl2pPr>
            <a:lvl3pPr indent="-2286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b="1" sz="1488"/>
            </a:lvl3pPr>
            <a:lvl4pPr indent="-2286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4pPr>
            <a:lvl5pPr indent="-2286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5pPr>
            <a:lvl6pPr indent="-2286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6pPr>
            <a:lvl7pPr indent="-2286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7pPr>
            <a:lvl8pPr indent="-2286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8pPr>
            <a:lvl9pPr indent="-2286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520713" y="3905482"/>
            <a:ext cx="3198096" cy="574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3827086" y="2620980"/>
            <a:ext cx="3213847" cy="12845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b="1" sz="1984"/>
            </a:lvl1pPr>
            <a:lvl2pPr indent="-2286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None/>
              <a:defRPr b="1" sz="1653"/>
            </a:lvl2pPr>
            <a:lvl3pPr indent="-2286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b="1" sz="1488"/>
            </a:lvl3pPr>
            <a:lvl4pPr indent="-2286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4pPr>
            <a:lvl5pPr indent="-2286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5pPr>
            <a:lvl6pPr indent="-2286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6pPr>
            <a:lvl7pPr indent="-2286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7pPr>
            <a:lvl8pPr indent="-2286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8pPr>
            <a:lvl9pPr indent="-2286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3827086" y="3905482"/>
            <a:ext cx="3213847" cy="574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5"/>
              <a:buFont typeface="Calibri"/>
              <a:buNone/>
              <a:defRPr sz="264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6557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2645"/>
              <a:buChar char="•"/>
              <a:defRPr sz="2645"/>
            </a:lvl1pPr>
            <a:lvl2pPr indent="-375602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315"/>
              <a:buChar char="•"/>
              <a:defRPr sz="2315"/>
            </a:lvl2pPr>
            <a:lvl3pPr indent="-354583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84"/>
              <a:buChar char="•"/>
              <a:defRPr sz="1984"/>
            </a:lvl3pPr>
            <a:lvl4pPr indent="-333565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4pPr>
            <a:lvl5pPr indent="-333565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5pPr>
            <a:lvl6pPr indent="-333565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6pPr>
            <a:lvl7pPr indent="-333565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7pPr>
            <a:lvl8pPr indent="-333565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8pPr>
            <a:lvl9pPr indent="-333565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1pPr>
            <a:lvl2pPr indent="-2286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157"/>
              <a:buNone/>
              <a:defRPr sz="1157"/>
            </a:lvl2pPr>
            <a:lvl3pPr indent="-2286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3pPr>
            <a:lvl4pPr indent="-2286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4pPr>
            <a:lvl5pPr indent="-2286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5pPr>
            <a:lvl6pPr indent="-2286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6pPr>
            <a:lvl7pPr indent="-2286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7pPr>
            <a:lvl8pPr indent="-2286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8pPr>
            <a:lvl9pPr indent="-2286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5"/>
              <a:buFont typeface="Calibri"/>
              <a:buNone/>
              <a:defRPr sz="264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1pPr>
            <a:lvl2pPr indent="-2286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157"/>
              <a:buNone/>
              <a:defRPr sz="1157"/>
            </a:lvl2pPr>
            <a:lvl3pPr indent="-2286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3pPr>
            <a:lvl4pPr indent="-2286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4pPr>
            <a:lvl5pPr indent="-2286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5pPr>
            <a:lvl6pPr indent="-2286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6pPr>
            <a:lvl7pPr indent="-2286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7pPr>
            <a:lvl8pPr indent="-2286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8pPr>
            <a:lvl9pPr indent="-2286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37"/>
              <a:buFont typeface="Calibri"/>
              <a:buNone/>
              <a:defRPr b="0" i="0" sz="363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5602" lvl="0" marL="457200" marR="0" rtl="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2315"/>
              <a:buFont typeface="Arial"/>
              <a:buChar char="•"/>
              <a:defRPr b="0" i="0" sz="231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4583" lvl="1" marL="914400" marR="0" rtl="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3565" lvl="2" marL="1371600" marR="0" rtl="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Font typeface="Arial"/>
              <a:buChar char="•"/>
              <a:defRPr b="0" i="0" sz="16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088" lvl="3" marL="1828800" marR="0" rtl="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b="0" i="0" sz="14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088" lvl="4" marL="2286000" marR="0" rtl="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b="0" i="0" sz="14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088" lvl="5" marL="2743200" marR="0" rtl="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b="0" i="0" sz="14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088" lvl="6" marL="3200400" marR="0" rtl="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b="0" i="0" sz="14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088" lvl="7" marL="3657600" marR="0" rtl="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b="0" i="0" sz="14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088" lvl="8" marL="4114800" marR="0" rtl="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b="0" i="0" sz="14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2.png"/><Relationship Id="rId13" Type="http://schemas.openxmlformats.org/officeDocument/2006/relationships/image" Target="../media/image11.jp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7.jpg"/><Relationship Id="rId9" Type="http://schemas.openxmlformats.org/officeDocument/2006/relationships/image" Target="../media/image10.png"/><Relationship Id="rId15" Type="http://schemas.openxmlformats.org/officeDocument/2006/relationships/image" Target="../media/image4.png"/><Relationship Id="rId14" Type="http://schemas.openxmlformats.org/officeDocument/2006/relationships/image" Target="../media/image3.png"/><Relationship Id="rId5" Type="http://schemas.openxmlformats.org/officeDocument/2006/relationships/image" Target="../media/image1.jpg"/><Relationship Id="rId6" Type="http://schemas.openxmlformats.org/officeDocument/2006/relationships/image" Target="../media/image8.png"/><Relationship Id="rId7" Type="http://schemas.openxmlformats.org/officeDocument/2006/relationships/image" Target="../media/image6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3778780" y="5118812"/>
            <a:ext cx="3771073" cy="2359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90709" y="8384248"/>
            <a:ext cx="3397359" cy="1255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94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Superbe villa de 250 m² habitables au cœur de la Provence, Située dans le pays d’Aix, à la sortie de La Roque d’Antheron et à l’entrée de Charleval. Magnifique villa provençale au calme absolu, composée de 5 magnifiques chambres, grand salon équipé d’un coffre-fort, cheminée, magnifique balcon, grande cuisine indépendante, 2 salles de bain et 2 wc, grande buanderie, beaucoup de luminosité et de soleil, faible consommation d’énergie, logement très économe.</a:t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112" y="6758631"/>
            <a:ext cx="1218460" cy="723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0395" y="6758631"/>
            <a:ext cx="1218462" cy="723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60318" y="6758631"/>
            <a:ext cx="1218462" cy="72368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-1" y="5515876"/>
            <a:ext cx="3778782" cy="440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263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MAISON / VILLA</a:t>
            </a:r>
            <a:endParaRPr/>
          </a:p>
        </p:txBody>
      </p:sp>
      <p:sp>
        <p:nvSpPr>
          <p:cNvPr id="90" name="Google Shape;90;p1"/>
          <p:cNvSpPr/>
          <p:nvPr/>
        </p:nvSpPr>
        <p:spPr>
          <a:xfrm>
            <a:off x="-1" y="5921008"/>
            <a:ext cx="3778780" cy="397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979">
                <a:solidFill>
                  <a:srgbClr val="D7A800"/>
                </a:solidFill>
                <a:latin typeface="Open Sans"/>
                <a:ea typeface="Open Sans"/>
                <a:cs typeface="Open Sans"/>
                <a:sym typeface="Open Sans"/>
              </a:rPr>
              <a:t>MONTPELLIER</a:t>
            </a:r>
            <a:endParaRPr b="1" sz="1575">
              <a:solidFill>
                <a:srgbClr val="D7A8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190709" y="7832595"/>
            <a:ext cx="3397359" cy="2663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3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Loi ALUR </a:t>
            </a:r>
            <a:endParaRPr/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68415" y="6513623"/>
            <a:ext cx="441338" cy="319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27034" y="5253279"/>
            <a:ext cx="441337" cy="441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446730" y="6452308"/>
            <a:ext cx="441337" cy="441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447979" y="5274999"/>
            <a:ext cx="441338" cy="44133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 txBox="1"/>
          <p:nvPr/>
        </p:nvSpPr>
        <p:spPr>
          <a:xfrm>
            <a:off x="4364280" y="5827834"/>
            <a:ext cx="608735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rgbClr val="D7A800"/>
                </a:solidFill>
                <a:latin typeface="Calibri"/>
                <a:ea typeface="Calibri"/>
                <a:cs typeface="Calibri"/>
                <a:sym typeface="Calibri"/>
              </a:rPr>
              <a:t>Surface</a:t>
            </a:r>
            <a:br>
              <a:rPr lang="fr-FR" sz="1100">
                <a:solidFill>
                  <a:srgbClr val="D7A8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100">
                <a:solidFill>
                  <a:srgbClr val="D7A800"/>
                </a:solidFill>
                <a:latin typeface="Calibri"/>
                <a:ea typeface="Calibri"/>
                <a:cs typeface="Calibri"/>
                <a:sym typeface="Calibri"/>
              </a:rPr>
              <a:t>580 m</a:t>
            </a:r>
            <a:r>
              <a:rPr baseline="30000" lang="fr-FR" sz="1100">
                <a:solidFill>
                  <a:srgbClr val="D7A8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97" name="Google Shape;97;p1"/>
          <p:cNvSpPr txBox="1"/>
          <p:nvPr/>
        </p:nvSpPr>
        <p:spPr>
          <a:xfrm>
            <a:off x="6319238" y="5827833"/>
            <a:ext cx="656928" cy="440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31">
                <a:solidFill>
                  <a:srgbClr val="D7A8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31">
                <a:solidFill>
                  <a:srgbClr val="D7A800"/>
                </a:solidFill>
                <a:latin typeface="Calibri"/>
                <a:ea typeface="Calibri"/>
                <a:cs typeface="Calibri"/>
                <a:sym typeface="Calibri"/>
              </a:rPr>
              <a:t>Pièces</a:t>
            </a:r>
            <a:endParaRPr baseline="30000" sz="1131">
              <a:solidFill>
                <a:srgbClr val="D7A8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4231903" y="6934707"/>
            <a:ext cx="914363" cy="440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31">
                <a:solidFill>
                  <a:srgbClr val="D7A8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31">
                <a:solidFill>
                  <a:srgbClr val="D7A800"/>
                </a:solidFill>
                <a:latin typeface="Calibri"/>
                <a:ea typeface="Calibri"/>
                <a:cs typeface="Calibri"/>
                <a:sym typeface="Calibri"/>
              </a:rPr>
              <a:t>Chambres</a:t>
            </a:r>
            <a:endParaRPr baseline="30000" sz="1131">
              <a:solidFill>
                <a:srgbClr val="D7A8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6098410" y="6905640"/>
            <a:ext cx="1098582" cy="440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31">
                <a:solidFill>
                  <a:srgbClr val="D7A8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31">
                <a:solidFill>
                  <a:srgbClr val="D7A800"/>
                </a:solidFill>
                <a:latin typeface="Calibri"/>
                <a:ea typeface="Calibri"/>
                <a:cs typeface="Calibri"/>
                <a:sym typeface="Calibri"/>
              </a:rPr>
              <a:t>Salle de bain</a:t>
            </a:r>
            <a:endParaRPr baseline="30000" sz="1131">
              <a:solidFill>
                <a:srgbClr val="D7A8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3088037" y="109573"/>
            <a:ext cx="1380378" cy="87878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8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Logo</a:t>
            </a:r>
            <a:endParaRPr/>
          </a:p>
        </p:txBody>
      </p:sp>
      <p:sp>
        <p:nvSpPr>
          <p:cNvPr id="101" name="Google Shape;101;p1"/>
          <p:cNvSpPr txBox="1"/>
          <p:nvPr/>
        </p:nvSpPr>
        <p:spPr>
          <a:xfrm>
            <a:off x="190709" y="9997499"/>
            <a:ext cx="3397359" cy="2663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3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Référence mandat :</a:t>
            </a:r>
            <a:endParaRPr/>
          </a:p>
        </p:txBody>
      </p:sp>
      <p:pic>
        <p:nvPicPr>
          <p:cNvPr id="102" name="Google Shape;102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088037" y="10453539"/>
            <a:ext cx="1396579" cy="96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/>
          <p:cNvPicPr preferRelativeResize="0"/>
          <p:nvPr/>
        </p:nvPicPr>
        <p:blipFill rotWithShape="1">
          <a:blip r:embed="rId11">
            <a:alphaModFix amt="20000"/>
          </a:blip>
          <a:srcRect b="0" l="0" r="0" t="0"/>
          <a:stretch/>
        </p:blipFill>
        <p:spPr>
          <a:xfrm>
            <a:off x="-10607" y="1088565"/>
            <a:ext cx="5370042" cy="4008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/>
          <p:cNvPicPr preferRelativeResize="0"/>
          <p:nvPr/>
        </p:nvPicPr>
        <p:blipFill rotWithShape="1">
          <a:blip r:embed="rId12">
            <a:alphaModFix amt="20000"/>
          </a:blip>
          <a:srcRect b="0" l="0" r="0" t="0"/>
          <a:stretch/>
        </p:blipFill>
        <p:spPr>
          <a:xfrm>
            <a:off x="2204550" y="1088565"/>
            <a:ext cx="5370042" cy="4008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093205" y="1098486"/>
            <a:ext cx="5370042" cy="400833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"/>
          <p:cNvSpPr/>
          <p:nvPr/>
        </p:nvSpPr>
        <p:spPr>
          <a:xfrm>
            <a:off x="4484616" y="4163005"/>
            <a:ext cx="3100604" cy="777389"/>
          </a:xfrm>
          <a:prstGeom prst="rect">
            <a:avLst/>
          </a:prstGeom>
          <a:solidFill>
            <a:srgbClr val="D7A841">
              <a:alpha val="8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4484615" y="4405861"/>
            <a:ext cx="3100605" cy="324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509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Prix : nous consulter </a:t>
            </a:r>
            <a:endParaRPr/>
          </a:p>
        </p:txBody>
      </p:sp>
      <p:sp>
        <p:nvSpPr>
          <p:cNvPr id="108" name="Google Shape;108;p1"/>
          <p:cNvSpPr/>
          <p:nvPr/>
        </p:nvSpPr>
        <p:spPr>
          <a:xfrm>
            <a:off x="-12977" y="1373369"/>
            <a:ext cx="2092525" cy="509792"/>
          </a:xfrm>
          <a:prstGeom prst="rect">
            <a:avLst/>
          </a:prstGeom>
          <a:solidFill>
            <a:srgbClr val="D7A841">
              <a:alpha val="8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-12977" y="1482425"/>
            <a:ext cx="2092525" cy="324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509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EXCLUSIVITÉ</a:t>
            </a:r>
            <a:endParaRPr/>
          </a:p>
        </p:txBody>
      </p:sp>
      <p:pic>
        <p:nvPicPr>
          <p:cNvPr id="110" name="Google Shape;110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86300" y="7756313"/>
            <a:ext cx="1657949" cy="2324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884375" y="7718275"/>
            <a:ext cx="2139600" cy="171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"/>
          <p:cNvSpPr txBox="1"/>
          <p:nvPr/>
        </p:nvSpPr>
        <p:spPr>
          <a:xfrm>
            <a:off x="4560375" y="9884450"/>
            <a:ext cx="279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Loi Energie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2016-06-13T12:23:29Z</dcterms:created>
  <dc:creator>Fiona Taillefer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9949f2a-bf8a-4bc4-a4f2-00a29790eeda_Enabled">
    <vt:lpwstr>True</vt:lpwstr>
  </property>
  <property fmtid="{D5CDD505-2E9C-101B-9397-08002B2CF9AE}" pid="3" name="MSIP_Label_19949f2a-bf8a-4bc4-a4f2-00a29790eeda_SiteId">
    <vt:lpwstr>b9b94f33-a1fe-4304-8a6c-66314f7d732a</vt:lpwstr>
  </property>
  <property fmtid="{D5CDD505-2E9C-101B-9397-08002B2CF9AE}" pid="4" name="MSIP_Label_19949f2a-bf8a-4bc4-a4f2-00a29790eeda_Owner">
    <vt:lpwstr>m.lombard@vitrinemedia.com</vt:lpwstr>
  </property>
  <property fmtid="{D5CDD505-2E9C-101B-9397-08002B2CF9AE}" pid="5" name="MSIP_Label_19949f2a-bf8a-4bc4-a4f2-00a29790eeda_SetDate">
    <vt:lpwstr>2021-02-05T10:27:41.5332418Z</vt:lpwstr>
  </property>
  <property fmtid="{D5CDD505-2E9C-101B-9397-08002B2CF9AE}" pid="6" name="MSIP_Label_19949f2a-bf8a-4bc4-a4f2-00a29790eeda_Name">
    <vt:lpwstr>Publique - Public</vt:lpwstr>
  </property>
  <property fmtid="{D5CDD505-2E9C-101B-9397-08002B2CF9AE}" pid="7" name="MSIP_Label_19949f2a-bf8a-4bc4-a4f2-00a29790eeda_Application">
    <vt:lpwstr>Microsoft Azure Information Protection</vt:lpwstr>
  </property>
  <property fmtid="{D5CDD505-2E9C-101B-9397-08002B2CF9AE}" pid="8" name="MSIP_Label_19949f2a-bf8a-4bc4-a4f2-00a29790eeda_ActionId">
    <vt:lpwstr>81727c50-adc2-4abe-8c1e-ad6526b21f86</vt:lpwstr>
  </property>
  <property fmtid="{D5CDD505-2E9C-101B-9397-08002B2CF9AE}" pid="9" name="MSIP_Label_19949f2a-bf8a-4bc4-a4f2-00a29790eeda_Extended_MSFT_Method">
    <vt:lpwstr>Automatic</vt:lpwstr>
  </property>
  <property fmtid="{D5CDD505-2E9C-101B-9397-08002B2CF9AE}" pid="10" name="Sensitivity">
    <vt:lpwstr>Publique - Public</vt:lpwstr>
  </property>
</Properties>
</file>