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10691800" cx="7559675"/>
  <p:notesSz cx="6858000" cy="9144000"/>
  <p:embeddedFontLst>
    <p:embeddedFont>
      <p:font typeface="Open Sans"/>
      <p:regular r:id="rId6"/>
      <p:bold r:id="rId7"/>
      <p:italic r:id="rId8"/>
      <p:boldItalic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0" roundtripDataSignature="AMtx7mjPaVWndArte/q8svTngSrp+t1ju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0" Type="http://customschemas.google.com/relationships/presentationmetadata" Target="meta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OpenSans-boldItalic.fntdata"/><Relationship Id="rId5" Type="http://schemas.openxmlformats.org/officeDocument/2006/relationships/slide" Target="slides/slide1.xml"/><Relationship Id="rId6" Type="http://schemas.openxmlformats.org/officeDocument/2006/relationships/font" Target="fonts/OpenSans-regular.fntdata"/><Relationship Id="rId7" Type="http://schemas.openxmlformats.org/officeDocument/2006/relationships/font" Target="fonts/OpenSans-bold.fntdata"/><Relationship Id="rId8" Type="http://schemas.openxmlformats.org/officeDocument/2006/relationships/font" Target="fonts/OpenSans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e de titr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566976" y="1749795"/>
            <a:ext cx="6425724" cy="372233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60"/>
              <a:buFont typeface="Calibri"/>
              <a:buNone/>
              <a:defRPr sz="496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944960" y="5615678"/>
            <a:ext cx="5669756" cy="25813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984"/>
              <a:buNone/>
              <a:defRPr sz="1984"/>
            </a:lvl1pPr>
            <a:lvl2pPr lvl="1" algn="ctr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653"/>
              <a:buNone/>
              <a:defRPr sz="1653"/>
            </a:lvl2pPr>
            <a:lvl3pPr lvl="2" algn="ctr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488"/>
              <a:buNone/>
              <a:defRPr sz="1488"/>
            </a:lvl3pPr>
            <a:lvl4pPr lvl="3" algn="ctr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/>
            </a:lvl4pPr>
            <a:lvl5pPr lvl="4" algn="ctr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/>
            </a:lvl5pPr>
            <a:lvl6pPr lvl="5" algn="ctr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/>
            </a:lvl6pPr>
            <a:lvl7pPr lvl="6" algn="ctr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/>
            </a:lvl7pPr>
            <a:lvl8pPr lvl="7" algn="ctr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/>
            </a:lvl8pPr>
            <a:lvl9pPr lvl="8" algn="ctr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et texte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387910" y="2978019"/>
            <a:ext cx="6783857" cy="6520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vertical et texte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1694512" y="4284621"/>
            <a:ext cx="9060817" cy="16300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-1612846" y="2701814"/>
            <a:ext cx="9060817" cy="47956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et contenu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de section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515791" y="2665532"/>
            <a:ext cx="6520220" cy="444749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60"/>
              <a:buFont typeface="Calibri"/>
              <a:buNone/>
              <a:defRPr sz="496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515791" y="7155103"/>
            <a:ext cx="6520220" cy="23388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984"/>
              <a:buNone/>
              <a:defRPr sz="1984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rgbClr val="888888"/>
              </a:buClr>
              <a:buSzPts val="1653"/>
              <a:buNone/>
              <a:defRPr sz="1653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rgbClr val="888888"/>
              </a:buClr>
              <a:buSzPts val="1488"/>
              <a:buNone/>
              <a:defRPr sz="1488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rgbClr val="888888"/>
              </a:buClr>
              <a:buSzPts val="1323"/>
              <a:buNone/>
              <a:defRPr sz="1323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rgbClr val="888888"/>
              </a:buClr>
              <a:buSzPts val="1323"/>
              <a:buNone/>
              <a:defRPr sz="1323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rgbClr val="888888"/>
              </a:buClr>
              <a:buSzPts val="1323"/>
              <a:buNone/>
              <a:defRPr sz="1323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rgbClr val="888888"/>
              </a:buClr>
              <a:buSzPts val="1323"/>
              <a:buNone/>
              <a:defRPr sz="1323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rgbClr val="888888"/>
              </a:buClr>
              <a:buSzPts val="1323"/>
              <a:buNone/>
              <a:defRPr sz="1323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rgbClr val="888888"/>
              </a:buClr>
              <a:buSzPts val="1323"/>
              <a:buNone/>
              <a:defRPr sz="1323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ux contenus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519728" y="2846200"/>
            <a:ext cx="3212862" cy="67838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3827085" y="2846200"/>
            <a:ext cx="3212862" cy="67838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520712" y="569242"/>
            <a:ext cx="6520220" cy="206659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520713" y="2620980"/>
            <a:ext cx="3198096" cy="128450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984"/>
              <a:buNone/>
              <a:defRPr b="1" sz="1984"/>
            </a:lvl1pPr>
            <a:lvl2pPr indent="-228600" lvl="1" marL="9144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653"/>
              <a:buNone/>
              <a:defRPr b="1" sz="1653"/>
            </a:lvl2pPr>
            <a:lvl3pPr indent="-228600" lvl="2" marL="1371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488"/>
              <a:buNone/>
              <a:defRPr b="1" sz="1488"/>
            </a:lvl3pPr>
            <a:lvl4pPr indent="-228600" lvl="3" marL="18288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b="1" sz="1323"/>
            </a:lvl4pPr>
            <a:lvl5pPr indent="-228600" lvl="4" marL="22860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b="1" sz="1323"/>
            </a:lvl5pPr>
            <a:lvl6pPr indent="-228600" lvl="5" marL="27432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b="1" sz="1323"/>
            </a:lvl6pPr>
            <a:lvl7pPr indent="-228600" lvl="6" marL="32004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b="1" sz="1323"/>
            </a:lvl7pPr>
            <a:lvl8pPr indent="-228600" lvl="7" marL="3657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b="1" sz="1323"/>
            </a:lvl8pPr>
            <a:lvl9pPr indent="-228600" lvl="8" marL="41148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b="1" sz="1323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520713" y="3905482"/>
            <a:ext cx="3198096" cy="5744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3827086" y="2620980"/>
            <a:ext cx="3213847" cy="128450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984"/>
              <a:buNone/>
              <a:defRPr b="1" sz="1984"/>
            </a:lvl1pPr>
            <a:lvl2pPr indent="-228600" lvl="1" marL="9144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653"/>
              <a:buNone/>
              <a:defRPr b="1" sz="1653"/>
            </a:lvl2pPr>
            <a:lvl3pPr indent="-228600" lvl="2" marL="1371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488"/>
              <a:buNone/>
              <a:defRPr b="1" sz="1488"/>
            </a:lvl3pPr>
            <a:lvl4pPr indent="-228600" lvl="3" marL="18288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b="1" sz="1323"/>
            </a:lvl4pPr>
            <a:lvl5pPr indent="-228600" lvl="4" marL="22860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b="1" sz="1323"/>
            </a:lvl5pPr>
            <a:lvl6pPr indent="-228600" lvl="5" marL="27432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b="1" sz="1323"/>
            </a:lvl6pPr>
            <a:lvl7pPr indent="-228600" lvl="6" marL="32004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b="1" sz="1323"/>
            </a:lvl7pPr>
            <a:lvl8pPr indent="-228600" lvl="7" marL="3657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b="1" sz="1323"/>
            </a:lvl8pPr>
            <a:lvl9pPr indent="-228600" lvl="8" marL="41148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b="1" sz="1323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3827086" y="3905482"/>
            <a:ext cx="3213847" cy="5744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seul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ide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u avec légende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520712" y="712788"/>
            <a:ext cx="2438192" cy="2494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45"/>
              <a:buFont typeface="Calibri"/>
              <a:buNone/>
              <a:defRPr sz="264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3213847" y="1539425"/>
            <a:ext cx="3827085" cy="7598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96557" lvl="0" marL="4572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2645"/>
              <a:buChar char="•"/>
              <a:defRPr sz="2645"/>
            </a:lvl1pPr>
            <a:lvl2pPr indent="-375602" lvl="1" marL="9144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2315"/>
              <a:buChar char="•"/>
              <a:defRPr sz="2315"/>
            </a:lvl2pPr>
            <a:lvl3pPr indent="-354583" lvl="2" marL="1371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984"/>
              <a:buChar char="•"/>
              <a:defRPr sz="1984"/>
            </a:lvl3pPr>
            <a:lvl4pPr indent="-333565" lvl="3" marL="18288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653"/>
              <a:buChar char="•"/>
              <a:defRPr sz="1653"/>
            </a:lvl4pPr>
            <a:lvl5pPr indent="-333565" lvl="4" marL="22860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653"/>
              <a:buChar char="•"/>
              <a:defRPr sz="1653"/>
            </a:lvl5pPr>
            <a:lvl6pPr indent="-333565" lvl="5" marL="27432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653"/>
              <a:buChar char="•"/>
              <a:defRPr sz="1653"/>
            </a:lvl6pPr>
            <a:lvl7pPr indent="-333565" lvl="6" marL="32004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653"/>
              <a:buChar char="•"/>
              <a:defRPr sz="1653"/>
            </a:lvl7pPr>
            <a:lvl8pPr indent="-333565" lvl="7" marL="3657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653"/>
              <a:buChar char="•"/>
              <a:defRPr sz="1653"/>
            </a:lvl8pPr>
            <a:lvl9pPr indent="-333565" lvl="8" marL="41148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653"/>
              <a:buChar char="•"/>
              <a:defRPr sz="1653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520712" y="3207544"/>
            <a:ext cx="2438192" cy="59423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/>
            </a:lvl1pPr>
            <a:lvl2pPr indent="-228600" lvl="1" marL="9144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157"/>
              <a:buNone/>
              <a:defRPr sz="1157"/>
            </a:lvl2pPr>
            <a:lvl3pPr indent="-228600" lvl="2" marL="1371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992"/>
              <a:buNone/>
              <a:defRPr sz="992"/>
            </a:lvl3pPr>
            <a:lvl4pPr indent="-228600" lvl="3" marL="18288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827"/>
              <a:buNone/>
              <a:defRPr sz="827"/>
            </a:lvl4pPr>
            <a:lvl5pPr indent="-228600" lvl="4" marL="22860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827"/>
              <a:buNone/>
              <a:defRPr sz="827"/>
            </a:lvl5pPr>
            <a:lvl6pPr indent="-228600" lvl="5" marL="27432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827"/>
              <a:buNone/>
              <a:defRPr sz="827"/>
            </a:lvl6pPr>
            <a:lvl7pPr indent="-228600" lvl="6" marL="32004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827"/>
              <a:buNone/>
              <a:defRPr sz="827"/>
            </a:lvl7pPr>
            <a:lvl8pPr indent="-228600" lvl="7" marL="3657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827"/>
              <a:buNone/>
              <a:defRPr sz="827"/>
            </a:lvl8pPr>
            <a:lvl9pPr indent="-228600" lvl="8" marL="41148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827"/>
              <a:buNone/>
              <a:defRPr sz="827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avec légende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520712" y="712788"/>
            <a:ext cx="2438192" cy="2494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45"/>
              <a:buFont typeface="Calibri"/>
              <a:buNone/>
              <a:defRPr sz="264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3213847" y="1539425"/>
            <a:ext cx="3827085" cy="7598117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520712" y="3207544"/>
            <a:ext cx="2438192" cy="59423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/>
            </a:lvl1pPr>
            <a:lvl2pPr indent="-228600" lvl="1" marL="9144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157"/>
              <a:buNone/>
              <a:defRPr sz="1157"/>
            </a:lvl2pPr>
            <a:lvl3pPr indent="-228600" lvl="2" marL="1371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992"/>
              <a:buNone/>
              <a:defRPr sz="992"/>
            </a:lvl3pPr>
            <a:lvl4pPr indent="-228600" lvl="3" marL="18288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827"/>
              <a:buNone/>
              <a:defRPr sz="827"/>
            </a:lvl4pPr>
            <a:lvl5pPr indent="-228600" lvl="4" marL="22860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827"/>
              <a:buNone/>
              <a:defRPr sz="827"/>
            </a:lvl5pPr>
            <a:lvl6pPr indent="-228600" lvl="5" marL="27432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827"/>
              <a:buNone/>
              <a:defRPr sz="827"/>
            </a:lvl6pPr>
            <a:lvl7pPr indent="-228600" lvl="6" marL="32004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827"/>
              <a:buNone/>
              <a:defRPr sz="827"/>
            </a:lvl7pPr>
            <a:lvl8pPr indent="-228600" lvl="7" marL="3657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827"/>
              <a:buNone/>
              <a:defRPr sz="827"/>
            </a:lvl8pPr>
            <a:lvl9pPr indent="-228600" lvl="8" marL="41148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827"/>
              <a:buNone/>
              <a:defRPr sz="827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37"/>
              <a:buFont typeface="Calibri"/>
              <a:buNone/>
              <a:defRPr b="0" i="0" sz="36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75602" lvl="0" marL="457200" marR="0" rtl="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2315"/>
              <a:buFont typeface="Arial"/>
              <a:buChar char="•"/>
              <a:defRPr b="0" i="0" sz="231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4583" lvl="1" marL="914400" marR="0" rtl="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b="0" i="0" sz="198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33565" lvl="2" marL="1371600" marR="0" rtl="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653"/>
              <a:buFont typeface="Arial"/>
              <a:buChar char="•"/>
              <a:defRPr b="0" i="0" sz="165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23088" lvl="3" marL="1828800" marR="0" rtl="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488"/>
              <a:buFont typeface="Arial"/>
              <a:buChar char="•"/>
              <a:defRPr b="0" i="0" sz="148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23088" lvl="4" marL="2286000" marR="0" rtl="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488"/>
              <a:buFont typeface="Arial"/>
              <a:buChar char="•"/>
              <a:defRPr b="0" i="0" sz="148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23088" lvl="5" marL="2743200" marR="0" rtl="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488"/>
              <a:buFont typeface="Arial"/>
              <a:buChar char="•"/>
              <a:defRPr b="0" i="0" sz="148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23088" lvl="6" marL="3200400" marR="0" rtl="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488"/>
              <a:buFont typeface="Arial"/>
              <a:buChar char="•"/>
              <a:defRPr b="0" i="0" sz="148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23088" lvl="7" marL="3657600" marR="0" rtl="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488"/>
              <a:buFont typeface="Arial"/>
              <a:buChar char="•"/>
              <a:defRPr b="0" i="0" sz="148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23088" lvl="8" marL="4114800" marR="0" rtl="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488"/>
              <a:buFont typeface="Arial"/>
              <a:buChar char="•"/>
              <a:defRPr b="0" i="0" sz="148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9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9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9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9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9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9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9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9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9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9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9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1" Type="http://schemas.openxmlformats.org/officeDocument/2006/relationships/image" Target="../media/image2.png"/><Relationship Id="rId10" Type="http://schemas.openxmlformats.org/officeDocument/2006/relationships/image" Target="../media/image5.png"/><Relationship Id="rId13" Type="http://schemas.openxmlformats.org/officeDocument/2006/relationships/image" Target="../media/image4.png"/><Relationship Id="rId1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Relationship Id="rId4" Type="http://schemas.openxmlformats.org/officeDocument/2006/relationships/image" Target="../media/image10.jpg"/><Relationship Id="rId9" Type="http://schemas.openxmlformats.org/officeDocument/2006/relationships/image" Target="../media/image6.png"/><Relationship Id="rId5" Type="http://schemas.openxmlformats.org/officeDocument/2006/relationships/image" Target="../media/image7.jpg"/><Relationship Id="rId6" Type="http://schemas.openxmlformats.org/officeDocument/2006/relationships/image" Target="../media/image11.jpg"/><Relationship Id="rId7" Type="http://schemas.openxmlformats.org/officeDocument/2006/relationships/image" Target="../media/image1.png"/><Relationship Id="rId8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3778717" y="6278536"/>
            <a:ext cx="3596727" cy="3588135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73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"/>
          <p:cNvSpPr/>
          <p:nvPr/>
        </p:nvSpPr>
        <p:spPr>
          <a:xfrm>
            <a:off x="183110" y="6278536"/>
            <a:ext cx="3596727" cy="3588135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73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4730560" y="2184731"/>
            <a:ext cx="2598900" cy="2415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107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Superbe villa de 250 m² habitables au cœur de la Provence,</a:t>
            </a:r>
            <a:br>
              <a:rPr b="0" i="0" lang="fr-FR" sz="107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fr-FR" sz="107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Située dans le pays d’Aix, à la sortie de La Roque d’Antheron et à l’entrée de Charleval.</a:t>
            </a:r>
            <a:br>
              <a:rPr b="0" i="0" lang="fr-FR" sz="107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fr-FR" sz="107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Magnifique villa provençale au calme absolu, composée de 5 magnifiques chambres, grand salon équipé d’un coffre-fort, cheminée, magnifique balcon, grande cuisine indépendante, 2 salles de bain et 2 wc, grande buanderie, beaucoup de luminosité et de soleil, faible consommation d’énergie, logement très économe.</a:t>
            </a:r>
            <a:endParaRPr sz="1700"/>
          </a:p>
        </p:txBody>
      </p:sp>
      <p:pic>
        <p:nvPicPr>
          <p:cNvPr id="87" name="Google Shape;87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4410" y="1167714"/>
            <a:ext cx="4335830" cy="3236370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74409" y="4472174"/>
            <a:ext cx="1387889" cy="824308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637012" y="4472174"/>
            <a:ext cx="1387890" cy="824308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3102982" y="4472174"/>
            <a:ext cx="1387890" cy="824308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"/>
          <p:cNvSpPr/>
          <p:nvPr/>
        </p:nvSpPr>
        <p:spPr>
          <a:xfrm>
            <a:off x="4232687" y="1167714"/>
            <a:ext cx="3326989" cy="874940"/>
          </a:xfrm>
          <a:prstGeom prst="rect">
            <a:avLst/>
          </a:prstGeom>
          <a:solidFill>
            <a:srgbClr val="D81E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73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"/>
          <p:cNvSpPr/>
          <p:nvPr/>
        </p:nvSpPr>
        <p:spPr>
          <a:xfrm rot="10800000">
            <a:off x="4232685" y="2042654"/>
            <a:ext cx="277553" cy="155797"/>
          </a:xfrm>
          <a:prstGeom prst="rtTriangle">
            <a:avLst/>
          </a:prstGeom>
          <a:solidFill>
            <a:srgbClr val="AB15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73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4181674" y="1167498"/>
            <a:ext cx="3378001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18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VILLA D’EXCEPTION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18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EXPOSEE PLEIN SUD</a:t>
            </a:r>
            <a:endParaRPr/>
          </a:p>
        </p:txBody>
      </p:sp>
      <p:sp>
        <p:nvSpPr>
          <p:cNvPr id="94" name="Google Shape;94;p1"/>
          <p:cNvSpPr/>
          <p:nvPr/>
        </p:nvSpPr>
        <p:spPr>
          <a:xfrm>
            <a:off x="4842291" y="1719885"/>
            <a:ext cx="2060905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16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AIX EN PROVENCE</a:t>
            </a:r>
            <a:endParaRPr/>
          </a:p>
        </p:txBody>
      </p:sp>
      <p:sp>
        <p:nvSpPr>
          <p:cNvPr id="95" name="Google Shape;95;p1"/>
          <p:cNvSpPr/>
          <p:nvPr/>
        </p:nvSpPr>
        <p:spPr>
          <a:xfrm>
            <a:off x="4500325" y="4468683"/>
            <a:ext cx="3059349" cy="824608"/>
          </a:xfrm>
          <a:prstGeom prst="rect">
            <a:avLst/>
          </a:prstGeom>
          <a:solidFill>
            <a:srgbClr val="3F3F3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73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"/>
          <p:cNvSpPr txBox="1"/>
          <p:nvPr/>
        </p:nvSpPr>
        <p:spPr>
          <a:xfrm>
            <a:off x="4500325" y="4726289"/>
            <a:ext cx="3059348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16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Prix : nous consulter </a:t>
            </a:r>
            <a:endParaRPr/>
          </a:p>
        </p:txBody>
      </p:sp>
      <p:sp>
        <p:nvSpPr>
          <p:cNvPr id="97" name="Google Shape;97;p1"/>
          <p:cNvSpPr txBox="1"/>
          <p:nvPr/>
        </p:nvSpPr>
        <p:spPr>
          <a:xfrm>
            <a:off x="1976268" y="5635793"/>
            <a:ext cx="3603719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Loi ALUR </a:t>
            </a:r>
            <a:endParaRPr/>
          </a:p>
        </p:txBody>
      </p:sp>
      <p:pic>
        <p:nvPicPr>
          <p:cNvPr id="98" name="Google Shape;98;p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4511083" y="8398680"/>
            <a:ext cx="646331" cy="468505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1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6217124" y="6739777"/>
            <a:ext cx="646330" cy="6463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p1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6217124" y="8315403"/>
            <a:ext cx="646330" cy="6463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1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4501630" y="6739777"/>
            <a:ext cx="646331" cy="646331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1"/>
          <p:cNvSpPr txBox="1"/>
          <p:nvPr/>
        </p:nvSpPr>
        <p:spPr>
          <a:xfrm>
            <a:off x="4517733" y="7490285"/>
            <a:ext cx="645711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2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Surface</a:t>
            </a:r>
            <a:br>
              <a:rPr lang="fr-FR" sz="12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r-FR" sz="12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580 m</a:t>
            </a:r>
            <a:r>
              <a:rPr baseline="30000" lang="fr-FR" sz="12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/>
          </a:p>
        </p:txBody>
      </p:sp>
      <p:sp>
        <p:nvSpPr>
          <p:cNvPr id="103" name="Google Shape;103;p1"/>
          <p:cNvSpPr txBox="1"/>
          <p:nvPr/>
        </p:nvSpPr>
        <p:spPr>
          <a:xfrm>
            <a:off x="6195608" y="7535589"/>
            <a:ext cx="69683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2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2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Pièces</a:t>
            </a:r>
            <a:endParaRPr baseline="30000" sz="1200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1"/>
          <p:cNvSpPr txBox="1"/>
          <p:nvPr/>
        </p:nvSpPr>
        <p:spPr>
          <a:xfrm>
            <a:off x="4365353" y="8973850"/>
            <a:ext cx="969903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2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2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Chambres</a:t>
            </a:r>
            <a:endParaRPr baseline="30000" sz="1200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1"/>
          <p:cNvSpPr txBox="1"/>
          <p:nvPr/>
        </p:nvSpPr>
        <p:spPr>
          <a:xfrm>
            <a:off x="5957633" y="8972802"/>
            <a:ext cx="1165312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2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2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Salle de bain</a:t>
            </a:r>
            <a:endParaRPr baseline="30000" sz="1200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1"/>
          <p:cNvSpPr/>
          <p:nvPr/>
        </p:nvSpPr>
        <p:spPr>
          <a:xfrm>
            <a:off x="3046016" y="118041"/>
            <a:ext cx="1464224" cy="932159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Logo</a:t>
            </a:r>
            <a:endParaRPr/>
          </a:p>
        </p:txBody>
      </p:sp>
      <p:sp>
        <p:nvSpPr>
          <p:cNvPr id="107" name="Google Shape;107;p1"/>
          <p:cNvSpPr txBox="1"/>
          <p:nvPr/>
        </p:nvSpPr>
        <p:spPr>
          <a:xfrm>
            <a:off x="174408" y="9971698"/>
            <a:ext cx="7210857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Référence mandat :</a:t>
            </a:r>
            <a:endParaRPr/>
          </a:p>
        </p:txBody>
      </p:sp>
      <p:pic>
        <p:nvPicPr>
          <p:cNvPr id="108" name="Google Shape;108;p1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3056222" y="10471309"/>
            <a:ext cx="1481409" cy="1027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9" name="Google Shape;109;p1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2085025" y="7424125"/>
            <a:ext cx="1657949" cy="232498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0" name="Google Shape;110;p1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183100" y="7386088"/>
            <a:ext cx="2139600" cy="1715475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1"/>
          <p:cNvSpPr txBox="1"/>
          <p:nvPr/>
        </p:nvSpPr>
        <p:spPr>
          <a:xfrm>
            <a:off x="332275" y="9264925"/>
            <a:ext cx="3205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>
                <a:latin typeface="Calibri"/>
                <a:ea typeface="Calibri"/>
                <a:cs typeface="Calibri"/>
                <a:sym typeface="Calibri"/>
              </a:rPr>
              <a:t>Loi Energie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hème Office">
  <a:themeElements>
    <a:clrScheme name="Thèm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2016-06-13T12:23:29Z</dcterms:created>
  <dc:creator>Fiona Taillefer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9949f2a-bf8a-4bc4-a4f2-00a29790eeda_Enabled">
    <vt:lpwstr>True</vt:lpwstr>
  </property>
  <property fmtid="{D5CDD505-2E9C-101B-9397-08002B2CF9AE}" pid="3" name="MSIP_Label_19949f2a-bf8a-4bc4-a4f2-00a29790eeda_SiteId">
    <vt:lpwstr>b9b94f33-a1fe-4304-8a6c-66314f7d732a</vt:lpwstr>
  </property>
  <property fmtid="{D5CDD505-2E9C-101B-9397-08002B2CF9AE}" pid="4" name="MSIP_Label_19949f2a-bf8a-4bc4-a4f2-00a29790eeda_Owner">
    <vt:lpwstr>m.lombard@vitrinemedia.com</vt:lpwstr>
  </property>
  <property fmtid="{D5CDD505-2E9C-101B-9397-08002B2CF9AE}" pid="5" name="MSIP_Label_19949f2a-bf8a-4bc4-a4f2-00a29790eeda_SetDate">
    <vt:lpwstr>2021-02-05T10:28:12.4533063Z</vt:lpwstr>
  </property>
  <property fmtid="{D5CDD505-2E9C-101B-9397-08002B2CF9AE}" pid="6" name="MSIP_Label_19949f2a-bf8a-4bc4-a4f2-00a29790eeda_Name">
    <vt:lpwstr>Publique - Public</vt:lpwstr>
  </property>
  <property fmtid="{D5CDD505-2E9C-101B-9397-08002B2CF9AE}" pid="7" name="MSIP_Label_19949f2a-bf8a-4bc4-a4f2-00a29790eeda_Application">
    <vt:lpwstr>Microsoft Azure Information Protection</vt:lpwstr>
  </property>
  <property fmtid="{D5CDD505-2E9C-101B-9397-08002B2CF9AE}" pid="8" name="MSIP_Label_19949f2a-bf8a-4bc4-a4f2-00a29790eeda_ActionId">
    <vt:lpwstr>f5f9e4b4-511f-4230-ba8d-875b6d12ba55</vt:lpwstr>
  </property>
  <property fmtid="{D5CDD505-2E9C-101B-9397-08002B2CF9AE}" pid="9" name="MSIP_Label_19949f2a-bf8a-4bc4-a4f2-00a29790eeda_Extended_MSFT_Method">
    <vt:lpwstr>Automatic</vt:lpwstr>
  </property>
  <property fmtid="{D5CDD505-2E9C-101B-9397-08002B2CF9AE}" pid="10" name="Sensitivity">
    <vt:lpwstr>Publique - Public</vt:lpwstr>
  </property>
</Properties>
</file>